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43" r:id="rId2"/>
    <p:sldId id="256" r:id="rId3"/>
    <p:sldId id="257" r:id="rId4"/>
    <p:sldId id="344" r:id="rId5"/>
    <p:sldId id="379" r:id="rId6"/>
    <p:sldId id="312" r:id="rId7"/>
    <p:sldId id="313" r:id="rId8"/>
    <p:sldId id="314" r:id="rId9"/>
    <p:sldId id="315" r:id="rId10"/>
    <p:sldId id="345" r:id="rId11"/>
    <p:sldId id="376" r:id="rId12"/>
    <p:sldId id="360" r:id="rId13"/>
    <p:sldId id="361" r:id="rId14"/>
    <p:sldId id="362" r:id="rId15"/>
    <p:sldId id="346" r:id="rId16"/>
    <p:sldId id="347" r:id="rId17"/>
    <p:sldId id="377" r:id="rId18"/>
    <p:sldId id="327" r:id="rId19"/>
    <p:sldId id="352" r:id="rId20"/>
    <p:sldId id="365" r:id="rId21"/>
    <p:sldId id="389" r:id="rId22"/>
    <p:sldId id="390" r:id="rId23"/>
    <p:sldId id="394" r:id="rId24"/>
    <p:sldId id="395" r:id="rId25"/>
    <p:sldId id="353" r:id="rId26"/>
    <p:sldId id="391" r:id="rId27"/>
    <p:sldId id="392" r:id="rId28"/>
    <p:sldId id="396" r:id="rId29"/>
    <p:sldId id="397" r:id="rId30"/>
    <p:sldId id="371" r:id="rId31"/>
    <p:sldId id="378" r:id="rId32"/>
    <p:sldId id="372" r:id="rId33"/>
    <p:sldId id="341" r:id="rId34"/>
    <p:sldId id="373" r:id="rId35"/>
    <p:sldId id="339" r:id="rId36"/>
    <p:sldId id="383" r:id="rId37"/>
    <p:sldId id="384" r:id="rId38"/>
    <p:sldId id="385" r:id="rId39"/>
    <p:sldId id="393" r:id="rId40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FF"/>
    <a:srgbClr val="0033CC"/>
    <a:srgbClr val="09BF1F"/>
    <a:srgbClr val="660066"/>
    <a:srgbClr val="CC3300"/>
    <a:srgbClr val="008000"/>
    <a:srgbClr val="77777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26" autoAdjust="0"/>
    <p:restoredTop sz="94660"/>
  </p:normalViewPr>
  <p:slideViewPr>
    <p:cSldViewPr>
      <p:cViewPr varScale="1">
        <p:scale>
          <a:sx n="65" d="100"/>
          <a:sy n="65" d="100"/>
        </p:scale>
        <p:origin x="-147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102" y="0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0467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102" y="8830467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/>
            </a:lvl1pPr>
          </a:lstStyle>
          <a:p>
            <a:pPr>
              <a:defRPr/>
            </a:pPr>
            <a:fld id="{530CA4E5-3624-4147-BAF6-A4B6A50B4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543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102" y="0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9788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182" y="4415976"/>
            <a:ext cx="5505450" cy="418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467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102" y="8830467"/>
            <a:ext cx="2982119" cy="4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/>
            </a:lvl1pPr>
          </a:lstStyle>
          <a:p>
            <a:pPr>
              <a:defRPr/>
            </a:pPr>
            <a:fld id="{B753A799-3FED-4A39-8BFA-FC9408844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6801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74FF8-BF5B-4CA6-89E3-0280462C7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E93AC-4B2B-4B29-A79C-FD243E1A1B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A7D02-C314-4138-AC79-170C357AB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A31F-E5F0-4A72-B380-C823568F5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3A72E-DA60-4C29-AC4C-2C48E69D2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5832D-463C-4404-965E-DD74AAEEA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A003D-8347-4951-9B9A-E8FA8855D0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BAAC2-1C4A-4BE6-8970-56124C52F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D9F81-93A0-4A05-9321-D84191CD0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389DE-DD95-408A-8EAA-30C6D26DC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CE246-79A7-4228-9FF4-1A7FF363E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0AE73-1FB5-41B9-8D0D-F6C87A252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5D389-7262-432E-866F-E1C0260AFF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5BFC0-5F38-4539-9094-F6F24634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/>
              <a:t>T. Inf - ITS / 2009 - 2014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/>
              <a:t>KomNum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C3F1A08-CFA1-4B64-9833-CD3F317C36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209800"/>
            <a:ext cx="8610600" cy="1905000"/>
          </a:xfrm>
        </p:spPr>
        <p:txBody>
          <a:bodyPr/>
          <a:lstStyle/>
          <a:p>
            <a:pPr eaLnBrk="1" hangingPunct="1"/>
            <a:r>
              <a:rPr lang="en-US" sz="6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Pertemuan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000" dirty="0" err="1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Metnum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</a:b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2017</a:t>
            </a:r>
            <a: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6000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</a:br>
            <a:r>
              <a:rPr lang="en-US" sz="6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Bilqis</a:t>
            </a:r>
            <a:endParaRPr lang="en-US" sz="6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BF211-34BF-47AE-8751-3631C54A65F2}" type="slidenum">
              <a:rPr lang="en-US"/>
              <a:pPr/>
              <a:t>10</a:t>
            </a:fld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1. </a:t>
            </a:r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/>
              <a:t>Linier</a:t>
            </a:r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624013"/>
            <a:ext cx="8229600" cy="4478337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A003D-8347-4951-9B9A-E8FA8855D0C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38400"/>
            <a:ext cx="8686800" cy="209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A95A7-F197-4386-9858-E4AF0EF8CE53}" type="slidenum">
              <a:rPr lang="en-US"/>
              <a:pPr/>
              <a:t>12</a:t>
            </a:fld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513" y="1376363"/>
            <a:ext cx="85629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B55F-4DD3-4900-8871-D19D2A6C76D9}" type="slidenum">
              <a:rPr lang="en-US"/>
              <a:pPr/>
              <a:t>13</a:t>
            </a:fld>
            <a:endParaRPr 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8486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F8AA7-2BAD-4974-A0C4-B0C6E374ADF1}" type="slidenum">
              <a:rPr lang="en-US"/>
              <a:pPr/>
              <a:t>14</a:t>
            </a:fld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8610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64A11-E2A6-4BCA-8A11-CCB27E34EDB3}" type="slidenum">
              <a:rPr lang="en-US"/>
              <a:pPr/>
              <a:t>15</a:t>
            </a:fld>
            <a:endParaRPr 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72009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2E61B-3AE1-4807-90AB-5573E9CAF63E}" type="slidenum">
              <a:rPr lang="en-US"/>
              <a:pPr/>
              <a:t>16</a:t>
            </a:fld>
            <a:endParaRPr 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671638"/>
            <a:ext cx="81534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F0D09-19FF-4E36-B99D-89A0B16EC853}" type="slidenum">
              <a:rPr lang="en-US"/>
              <a:pPr/>
              <a:t>17</a:t>
            </a:fld>
            <a:endParaRPr 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788" y="1700213"/>
            <a:ext cx="72104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828800" y="762000"/>
            <a:ext cx="523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 smtClean="0"/>
              <a:t>2. Aplikasi Regresi Linier</a:t>
            </a:r>
            <a:endParaRPr lang="id-ID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410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41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952ACB-6989-4EC3-808D-597DFA4F1E00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34400" cy="411163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RKT untuk Kurva Non-Linier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(1)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41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14400"/>
            <a:ext cx="8534400" cy="1066800"/>
          </a:xfrm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00099"/>
                </a:solidFill>
                <a:latin typeface="Comic Sans MS" pitchFamily="66" charset="0"/>
              </a:rPr>
              <a:t>Di dalam praktek akan sering kita jumpai kasus dimana plotting titik</a:t>
            </a:r>
            <a:r>
              <a:rPr lang="en-US" sz="1800" b="1" baseline="30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1800" b="1" smtClean="0">
                <a:solidFill>
                  <a:srgbClr val="000099"/>
                </a:solidFill>
                <a:latin typeface="Comic Sans MS" pitchFamily="66" charset="0"/>
              </a:rPr>
              <a:t> data memiliki tren berupa kurva lengkung.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00099"/>
                </a:solidFill>
                <a:latin typeface="Comic Sans MS" pitchFamily="66" charset="0"/>
              </a:rPr>
              <a:t>Sehingga persamaan yang sudah dikenalkan sebelumnya (RKT utk Kurva Linier) tidak dapat langsung digunakan.</a:t>
            </a:r>
          </a:p>
        </p:txBody>
      </p:sp>
      <p:sp>
        <p:nvSpPr>
          <p:cNvPr id="4104" name="Line 4"/>
          <p:cNvSpPr>
            <a:spLocks noChangeShapeType="1"/>
          </p:cNvSpPr>
          <p:nvPr/>
        </p:nvSpPr>
        <p:spPr bwMode="auto">
          <a:xfrm>
            <a:off x="228600" y="5334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4105" name="Rectangle 6"/>
          <p:cNvSpPr>
            <a:spLocks noChangeArrowheads="1"/>
          </p:cNvSpPr>
          <p:nvPr/>
        </p:nvSpPr>
        <p:spPr bwMode="auto">
          <a:xfrm>
            <a:off x="152400" y="5257800"/>
            <a:ext cx="8839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b="1">
                <a:solidFill>
                  <a:srgbClr val="660066"/>
                </a:solidFill>
                <a:latin typeface="Comic Sans MS" pitchFamily="66" charset="0"/>
              </a:rPr>
              <a:t>Dan lagi, kurva lengkung yang didekati dengan sebarang garis lurus akan menimbulkan kesalahan yang berarti. </a:t>
            </a:r>
          </a:p>
        </p:txBody>
      </p:sp>
      <p:graphicFrame>
        <p:nvGraphicFramePr>
          <p:cNvPr id="4098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762000" y="2432050"/>
          <a:ext cx="7620000" cy="2368550"/>
        </p:xfrm>
        <a:graphic>
          <a:graphicData uri="http://schemas.openxmlformats.org/presentationml/2006/ole">
            <p:oleObj spid="_x0000_s4108" name="Visio" r:id="rId3" imgW="5574487" imgH="173400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7B7B-E749-47D2-A522-0E5C2EFB858C}" type="slidenum">
              <a:rPr lang="en-US"/>
              <a:pPr/>
              <a:t>19</a:t>
            </a:fld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857375"/>
            <a:ext cx="84963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14400" y="2971800"/>
            <a:ext cx="77724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7620000" y="25146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981200"/>
            <a:ext cx="8305800" cy="1828800"/>
          </a:xfrm>
        </p:spPr>
        <p:txBody>
          <a:bodyPr/>
          <a:lstStyle/>
          <a:p>
            <a:pPr eaLnBrk="1" hangingPunct="1"/>
            <a:r>
              <a:rPr lang="en-US" sz="5400" b="1" smtClean="0">
                <a:solidFill>
                  <a:schemeClr val="tx1"/>
                </a:solidFill>
                <a:latin typeface="Comic Sans MS" pitchFamily="66" charset="0"/>
              </a:rPr>
              <a:t>PENCOCOKAN KURVA:</a:t>
            </a:r>
            <a:r>
              <a:rPr lang="en-US" sz="6000" b="1" smtClean="0">
                <a:solidFill>
                  <a:schemeClr val="accent2"/>
                </a:solidFill>
                <a:latin typeface="Comic Sans MS" pitchFamily="66" charset="0"/>
              </a:rPr>
              <a:t/>
            </a:r>
            <a:br>
              <a:rPr lang="en-US" sz="6000" b="1" smtClean="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en-US" sz="4000" b="1" smtClean="0">
                <a:solidFill>
                  <a:schemeClr val="accent2"/>
                </a:solidFill>
                <a:latin typeface="Comic Sans MS" pitchFamily="66" charset="0"/>
              </a:rPr>
              <a:t>ANALISA REGRESI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533400"/>
            <a:ext cx="6400800" cy="457200"/>
          </a:xfrm>
        </p:spPr>
        <p:txBody>
          <a:bodyPr/>
          <a:lstStyle/>
          <a:p>
            <a:pPr eaLnBrk="1" hangingPunct="1"/>
            <a:r>
              <a:rPr lang="en-US" sz="2400" b="1" smtClean="0">
                <a:latin typeface="Comic Sans MS" pitchFamily="66" charset="0"/>
              </a:rPr>
              <a:t>Pertemuan VI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8D7DF1-69FF-4478-BA36-B6B74989902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7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D0E8A-8A8C-4CD9-A7CA-CA63B39AFE75}" type="slidenum">
              <a:rPr lang="en-US"/>
              <a:pPr/>
              <a:t>20</a:t>
            </a:fld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3" y="2319338"/>
            <a:ext cx="87534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lain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0AE73-1FB5-41B9-8D0D-F6C87A2525D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2600"/>
            <a:ext cx="5316648" cy="37290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05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69"/>
            <a:ext cx="8229600" cy="1143000"/>
          </a:xfrm>
        </p:spPr>
        <p:txBody>
          <a:bodyPr/>
          <a:lstStyle/>
          <a:p>
            <a:r>
              <a:rPr lang="id-ID" dirty="0" smtClean="0"/>
              <a:t>Jawab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A003D-8347-4951-9B9A-E8FA8855D0C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4" y="838199"/>
            <a:ext cx="8434206" cy="54889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45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lain</a:t>
            </a:r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0AE73-1FB5-41B9-8D0D-F6C87A2525D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3435"/>
          <a:stretch>
            <a:fillRect/>
          </a:stretch>
        </p:blipFill>
        <p:spPr>
          <a:xfrm>
            <a:off x="2209800" y="1752600"/>
            <a:ext cx="5316648" cy="9906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819400"/>
            <a:ext cx="2971800" cy="292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5056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69"/>
            <a:ext cx="8229600" cy="1143000"/>
          </a:xfrm>
        </p:spPr>
        <p:txBody>
          <a:bodyPr/>
          <a:lstStyle/>
          <a:p>
            <a:r>
              <a:rPr lang="id-ID" dirty="0" smtClean="0"/>
              <a:t>Jawab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A003D-8347-4951-9B9A-E8FA8855D0C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545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8D0DF-74C2-432D-9F31-BE2FEAADD291}" type="slidenum">
              <a:rPr lang="en-US"/>
              <a:pPr/>
              <a:t>25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82391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810000"/>
            <a:ext cx="73056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lain</a:t>
            </a:r>
            <a:endParaRPr lang="id-ID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5832D-463C-4404-965E-DD74AAEEA53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05000"/>
            <a:ext cx="5598846" cy="37195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0699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33"/>
            <a:ext cx="8229600" cy="1143000"/>
          </a:xfrm>
        </p:spPr>
        <p:txBody>
          <a:bodyPr/>
          <a:lstStyle/>
          <a:p>
            <a:r>
              <a:rPr lang="id-ID" dirty="0" smtClean="0"/>
              <a:t>Jawab</a:t>
            </a:r>
            <a:endParaRPr lang="id-ID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5832D-463C-4404-965E-DD74AAEEA5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5" y="990600"/>
            <a:ext cx="7833815" cy="52109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942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lain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5832D-463C-4404-965E-DD74AAEEA5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75416"/>
          <a:stretch>
            <a:fillRect/>
          </a:stretch>
        </p:blipFill>
        <p:spPr>
          <a:xfrm>
            <a:off x="2057400" y="1905000"/>
            <a:ext cx="5598846" cy="914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2971800"/>
            <a:ext cx="2362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50699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33"/>
            <a:ext cx="8229600" cy="1143000"/>
          </a:xfrm>
        </p:spPr>
        <p:txBody>
          <a:bodyPr/>
          <a:lstStyle/>
          <a:p>
            <a:r>
              <a:rPr lang="id-ID" dirty="0" smtClean="0"/>
              <a:t>Jawab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75832D-463C-4404-965E-DD74AAEEA5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143000"/>
            <a:ext cx="7696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5942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0E9E9F-056A-425E-9CC5-9846984A0A9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Materi Minggu Ini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229600" cy="3505200"/>
          </a:xfrm>
        </p:spPr>
        <p:txBody>
          <a:bodyPr/>
          <a:lstStyle/>
          <a:p>
            <a:pPr eaLnBrk="1" hangingPunct="1"/>
            <a:r>
              <a:rPr lang="en-US" b="1" dirty="0" err="1" smtClean="0">
                <a:solidFill>
                  <a:schemeClr val="accent2"/>
                </a:solidFill>
                <a:latin typeface="Comic Sans MS" pitchFamily="66" charset="0"/>
              </a:rPr>
              <a:t>Pencocokan</a:t>
            </a:r>
            <a:r>
              <a:rPr lang="en-US" b="1" dirty="0" smtClean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  <a:latin typeface="Comic Sans MS" pitchFamily="66" charset="0"/>
              </a:rPr>
              <a:t>Kurva</a:t>
            </a:r>
            <a:endParaRPr lang="en-US" b="1" dirty="0" smtClean="0">
              <a:solidFill>
                <a:schemeClr val="accent2"/>
              </a:solidFill>
              <a:latin typeface="Comic Sans MS" pitchFamily="66" charset="0"/>
            </a:endParaRP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b="1" dirty="0" err="1" smtClean="0">
                <a:solidFill>
                  <a:srgbClr val="006600"/>
                </a:solidFill>
                <a:latin typeface="Comic Sans MS" pitchFamily="66" charset="0"/>
              </a:rPr>
              <a:t>Regresi</a:t>
            </a:r>
            <a:r>
              <a:rPr lang="id-ID" b="1" dirty="0" smtClean="0">
                <a:solidFill>
                  <a:srgbClr val="006600"/>
                </a:solidFill>
                <a:latin typeface="Comic Sans MS" pitchFamily="66" charset="0"/>
              </a:rPr>
              <a:t> linier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id-ID" b="1" dirty="0" smtClean="0">
                <a:solidFill>
                  <a:srgbClr val="006600"/>
                </a:solidFill>
                <a:latin typeface="Comic Sans MS" pitchFamily="66" charset="0"/>
              </a:rPr>
              <a:t>Aplikasi regresi linier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b="1" dirty="0" err="1" smtClean="0">
                <a:solidFill>
                  <a:schemeClr val="accent2"/>
                </a:solidFill>
                <a:latin typeface="Comic Sans MS" pitchFamily="66" charset="0"/>
              </a:rPr>
              <a:t>Regresi</a:t>
            </a:r>
            <a:r>
              <a:rPr lang="en-US" b="1" dirty="0" smtClean="0">
                <a:solidFill>
                  <a:schemeClr val="accent2"/>
                </a:solidFill>
                <a:latin typeface="Comic Sans MS" pitchFamily="66" charset="0"/>
              </a:rPr>
              <a:t> Polynomial</a:t>
            </a:r>
          </a:p>
        </p:txBody>
      </p:sp>
      <p:sp>
        <p:nvSpPr>
          <p:cNvPr id="8199" name="Line 4"/>
          <p:cNvSpPr>
            <a:spLocks noChangeShapeType="1"/>
          </p:cNvSpPr>
          <p:nvPr/>
        </p:nvSpPr>
        <p:spPr bwMode="auto">
          <a:xfrm>
            <a:off x="533400" y="914400"/>
            <a:ext cx="8001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040C-117D-4D8B-906B-1E9791DCEF12}" type="slidenum">
              <a:rPr lang="en-US"/>
              <a:pPr/>
              <a:t>30</a:t>
            </a:fld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876300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id-ID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 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Regresi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Polinomial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2EDBFB-CEA2-482B-AF80-AF3E459551E2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09800"/>
            <a:ext cx="8915400" cy="6096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Regresi Polynomial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(4)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32774" name="Line 4"/>
          <p:cNvSpPr>
            <a:spLocks noChangeShapeType="1"/>
          </p:cNvSpPr>
          <p:nvPr/>
        </p:nvSpPr>
        <p:spPr bwMode="auto">
          <a:xfrm>
            <a:off x="304800" y="-15240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32775" name="AutoShape 5"/>
          <p:cNvSpPr>
            <a:spLocks/>
          </p:cNvSpPr>
          <p:nvPr/>
        </p:nvSpPr>
        <p:spPr bwMode="auto">
          <a:xfrm>
            <a:off x="1524000" y="2209800"/>
            <a:ext cx="76200" cy="1371600"/>
          </a:xfrm>
          <a:prstGeom prst="leftBracket">
            <a:avLst>
              <a:gd name="adj" fmla="val 1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2776" name="AutoShape 6"/>
          <p:cNvSpPr>
            <a:spLocks/>
          </p:cNvSpPr>
          <p:nvPr/>
        </p:nvSpPr>
        <p:spPr bwMode="auto">
          <a:xfrm>
            <a:off x="4267200" y="2209800"/>
            <a:ext cx="152400" cy="1371600"/>
          </a:xfrm>
          <a:prstGeom prst="leftBracket">
            <a:avLst>
              <a:gd name="adj" fmla="val 75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2777" name="AutoShape 7"/>
          <p:cNvSpPr>
            <a:spLocks/>
          </p:cNvSpPr>
          <p:nvPr/>
        </p:nvSpPr>
        <p:spPr bwMode="auto">
          <a:xfrm>
            <a:off x="5486400" y="2209800"/>
            <a:ext cx="152400" cy="1371600"/>
          </a:xfrm>
          <a:prstGeom prst="leftBracket">
            <a:avLst>
              <a:gd name="adj" fmla="val 75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2778" name="AutoShape 8"/>
          <p:cNvSpPr>
            <a:spLocks/>
          </p:cNvSpPr>
          <p:nvPr/>
        </p:nvSpPr>
        <p:spPr bwMode="auto">
          <a:xfrm>
            <a:off x="3962400" y="2209800"/>
            <a:ext cx="76200" cy="1371600"/>
          </a:xfrm>
          <a:prstGeom prst="rightBracket">
            <a:avLst>
              <a:gd name="adj" fmla="val 1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2779" name="AutoShape 9"/>
          <p:cNvSpPr>
            <a:spLocks/>
          </p:cNvSpPr>
          <p:nvPr/>
        </p:nvSpPr>
        <p:spPr bwMode="auto">
          <a:xfrm>
            <a:off x="4724400" y="2209800"/>
            <a:ext cx="152400" cy="1371600"/>
          </a:xfrm>
          <a:prstGeom prst="rightBracket">
            <a:avLst>
              <a:gd name="adj" fmla="val 75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2780" name="AutoShape 10"/>
          <p:cNvSpPr>
            <a:spLocks/>
          </p:cNvSpPr>
          <p:nvPr/>
        </p:nvSpPr>
        <p:spPr bwMode="auto">
          <a:xfrm>
            <a:off x="6172200" y="2209800"/>
            <a:ext cx="152400" cy="1371600"/>
          </a:xfrm>
          <a:prstGeom prst="rightBracket">
            <a:avLst>
              <a:gd name="adj" fmla="val 75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1447800" y="2133600"/>
            <a:ext cx="6477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99"/>
                </a:solidFill>
                <a:latin typeface="Comic Sans MS" pitchFamily="66" charset="0"/>
              </a:rPr>
              <a:t>  n	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 a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0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     ∑</a:t>
            </a:r>
            <a:r>
              <a:rPr lang="en-US" sz="1600" b="1" dirty="0" err="1">
                <a:solidFill>
                  <a:schemeClr val="accent2"/>
                </a:solidFill>
                <a:latin typeface="Comic Sans MS" pitchFamily="66" charset="0"/>
              </a:rPr>
              <a:t>y</a:t>
            </a:r>
            <a:r>
              <a:rPr lang="en-US" sz="1600" b="1" baseline="-25000" dirty="0" err="1">
                <a:solidFill>
                  <a:schemeClr val="accent2"/>
                </a:solidFill>
                <a:latin typeface="Comic Sans MS" pitchFamily="66" charset="0"/>
              </a:rPr>
              <a:t>i</a:t>
            </a:r>
            <a:endParaRPr lang="en-US" sz="1600" b="1" baseline="-25000" dirty="0">
              <a:solidFill>
                <a:schemeClr val="accent2"/>
              </a:solidFill>
              <a:latin typeface="Comic Sans MS" pitchFamily="66" charset="0"/>
            </a:endParaRPr>
          </a:p>
          <a:p>
            <a:endParaRPr lang="en-US" sz="1600" b="1" dirty="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dirty="0">
                <a:solidFill>
                  <a:srgbClr val="000099"/>
                </a:solidFill>
                <a:latin typeface="Comic Sans MS" pitchFamily="66" charset="0"/>
              </a:rPr>
              <a:t> 	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3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 a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1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     =     ∑</a:t>
            </a:r>
            <a:r>
              <a:rPr lang="en-US" sz="1600" b="1" dirty="0" err="1">
                <a:solidFill>
                  <a:schemeClr val="accent2"/>
                </a:solidFill>
                <a:latin typeface="Comic Sans MS" pitchFamily="66" charset="0"/>
              </a:rPr>
              <a:t>x</a:t>
            </a:r>
            <a:r>
              <a:rPr lang="en-US" sz="1600" b="1" baseline="-25000" dirty="0" err="1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dirty="0" err="1">
                <a:solidFill>
                  <a:schemeClr val="accent2"/>
                </a:solidFill>
                <a:latin typeface="Comic Sans MS" pitchFamily="66" charset="0"/>
              </a:rPr>
              <a:t>y</a:t>
            </a:r>
            <a:r>
              <a:rPr lang="en-US" sz="1600" b="1" baseline="-25000" dirty="0" err="1">
                <a:solidFill>
                  <a:schemeClr val="accent2"/>
                </a:solidFill>
                <a:latin typeface="Comic Sans MS" pitchFamily="66" charset="0"/>
              </a:rPr>
              <a:t>i</a:t>
            </a:r>
            <a:endParaRPr lang="en-US" sz="1600" b="1" baseline="-25000" dirty="0">
              <a:solidFill>
                <a:schemeClr val="accent2"/>
              </a:solidFill>
              <a:latin typeface="Comic Sans MS" pitchFamily="66" charset="0"/>
            </a:endParaRPr>
          </a:p>
          <a:p>
            <a:endParaRPr lang="en-US" sz="1600" b="1" dirty="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 b="1" dirty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2</a:t>
            </a:r>
            <a:r>
              <a:rPr lang="en-US" sz="1600" b="1" dirty="0">
                <a:solidFill>
                  <a:srgbClr val="000099"/>
                </a:solidFill>
                <a:latin typeface="Comic Sans MS" pitchFamily="66" charset="0"/>
              </a:rPr>
              <a:t> 	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3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4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 a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	     ∑x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2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y</a:t>
            </a:r>
            <a:r>
              <a:rPr lang="en-US" sz="1600" b="1" baseline="-25000" dirty="0">
                <a:solidFill>
                  <a:schemeClr val="accent2"/>
                </a:solidFill>
                <a:latin typeface="Comic Sans MS" pitchFamily="66" charset="0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68C1-B0D7-46EF-BE2A-4E45C8F3EE05}" type="slidenum">
              <a:rPr lang="en-US"/>
              <a:pPr/>
              <a:t>32</a:t>
            </a:fld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229600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7D1C17-233E-4F3C-AE0C-FD549B273720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8229600" cy="563563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Regresi Polynomial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(5)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33798" name="Line 3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152400" y="3505200"/>
            <a:ext cx="8839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600" b="1" dirty="0" err="1">
                <a:latin typeface="Comic Sans MS" pitchFamily="66" charset="0"/>
              </a:rPr>
              <a:t>Dengan</a:t>
            </a:r>
            <a:r>
              <a:rPr lang="en-US" sz="1600" b="1" dirty="0">
                <a:latin typeface="Comic Sans MS" pitchFamily="66" charset="0"/>
              </a:rPr>
              <a:t> </a:t>
            </a:r>
            <a:r>
              <a:rPr lang="en-US" sz="1600" b="1" dirty="0" err="1">
                <a:latin typeface="Comic Sans MS" pitchFamily="66" charset="0"/>
              </a:rPr>
              <a:t>menggunakan</a:t>
            </a:r>
            <a:r>
              <a:rPr lang="en-US" sz="1600" b="1" dirty="0">
                <a:latin typeface="Comic Sans MS" pitchFamily="66" charset="0"/>
              </a:rPr>
              <a:t> data </a:t>
            </a:r>
            <a:r>
              <a:rPr lang="en-US" sz="1600" b="1" dirty="0" err="1">
                <a:latin typeface="Comic Sans MS" pitchFamily="66" charset="0"/>
              </a:rPr>
              <a:t>tabel</a:t>
            </a:r>
            <a:r>
              <a:rPr lang="en-US" sz="1600" b="1" dirty="0">
                <a:latin typeface="Comic Sans MS" pitchFamily="66" charset="0"/>
              </a:rPr>
              <a:t>, </a:t>
            </a:r>
            <a:r>
              <a:rPr lang="en-US" sz="1600" b="1" dirty="0" err="1">
                <a:latin typeface="Comic Sans MS" pitchFamily="66" charset="0"/>
              </a:rPr>
              <a:t>maka</a:t>
            </a:r>
            <a:r>
              <a:rPr lang="en-US" sz="1600" b="1" dirty="0">
                <a:latin typeface="Comic Sans MS" pitchFamily="66" charset="0"/>
              </a:rPr>
              <a:t> </a:t>
            </a:r>
            <a:r>
              <a:rPr lang="en-US" sz="1600" b="1" dirty="0" err="1">
                <a:latin typeface="Comic Sans MS" pitchFamily="66" charset="0"/>
              </a:rPr>
              <a:t>diperoleh</a:t>
            </a:r>
            <a:r>
              <a:rPr lang="en-US" sz="1600" b="1" dirty="0">
                <a:latin typeface="Comic Sans MS" pitchFamily="66" charset="0"/>
              </a:rPr>
              <a:t> :</a:t>
            </a:r>
          </a:p>
          <a:p>
            <a:pPr>
              <a:spcBef>
                <a:spcPct val="20000"/>
              </a:spcBef>
            </a:pPr>
            <a:r>
              <a:rPr lang="en-US" sz="1600" b="1" dirty="0">
                <a:latin typeface="Comic Sans MS" pitchFamily="66" charset="0"/>
              </a:rPr>
              <a:t> 6a</a:t>
            </a:r>
            <a:r>
              <a:rPr lang="en-US" sz="1600" b="1" baseline="-25000" dirty="0">
                <a:latin typeface="Comic Sans MS" pitchFamily="66" charset="0"/>
              </a:rPr>
              <a:t>0</a:t>
            </a:r>
            <a:r>
              <a:rPr lang="en-US" sz="1600" b="1" dirty="0">
                <a:latin typeface="Comic Sans MS" pitchFamily="66" charset="0"/>
              </a:rPr>
              <a:t> +  15a</a:t>
            </a:r>
            <a:r>
              <a:rPr lang="en-US" sz="1600" b="1" baseline="-25000" dirty="0">
                <a:latin typeface="Comic Sans MS" pitchFamily="66" charset="0"/>
              </a:rPr>
              <a:t>1</a:t>
            </a:r>
            <a:r>
              <a:rPr lang="en-US" sz="1600" b="1" dirty="0">
                <a:latin typeface="Comic Sans MS" pitchFamily="66" charset="0"/>
              </a:rPr>
              <a:t> +   55a</a:t>
            </a:r>
            <a:r>
              <a:rPr lang="en-US" sz="1600" b="1" baseline="-25000" dirty="0">
                <a:latin typeface="Comic Sans MS" pitchFamily="66" charset="0"/>
              </a:rPr>
              <a:t>2</a:t>
            </a:r>
            <a:r>
              <a:rPr lang="en-US" sz="1600" b="1" dirty="0">
                <a:latin typeface="Comic Sans MS" pitchFamily="66" charset="0"/>
              </a:rPr>
              <a:t> =  </a:t>
            </a:r>
            <a:r>
              <a:rPr lang="id-ID" sz="1600" b="1" dirty="0" smtClean="0">
                <a:latin typeface="Comic Sans MS" pitchFamily="66" charset="0"/>
              </a:rPr>
              <a:t>152,6</a:t>
            </a:r>
            <a:r>
              <a:rPr lang="en-US" sz="1600" b="1" dirty="0">
                <a:latin typeface="Comic Sans MS" pitchFamily="66" charset="0"/>
              </a:rPr>
              <a:t>				a</a:t>
            </a:r>
            <a:r>
              <a:rPr lang="en-US" sz="1600" b="1" baseline="-25000" dirty="0">
                <a:latin typeface="Comic Sans MS" pitchFamily="66" charset="0"/>
              </a:rPr>
              <a:t>2</a:t>
            </a:r>
            <a:r>
              <a:rPr lang="en-US" sz="1600" b="1" dirty="0">
                <a:latin typeface="Comic Sans MS" pitchFamily="66" charset="0"/>
              </a:rPr>
              <a:t> = </a:t>
            </a:r>
            <a:r>
              <a:rPr lang="id-ID" sz="1600" b="1" dirty="0" smtClean="0">
                <a:latin typeface="Comic Sans MS" pitchFamily="66" charset="0"/>
              </a:rPr>
              <a:t>1,86071</a:t>
            </a:r>
            <a:endParaRPr lang="en-US" sz="1600" b="1" dirty="0">
              <a:latin typeface="Comic Sans MS" pitchFamily="66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>
                <a:latin typeface="Comic Sans MS" pitchFamily="66" charset="0"/>
              </a:rPr>
              <a:t>15a</a:t>
            </a:r>
            <a:r>
              <a:rPr lang="en-US" sz="1600" b="1" baseline="-25000" dirty="0">
                <a:latin typeface="Comic Sans MS" pitchFamily="66" charset="0"/>
              </a:rPr>
              <a:t>0</a:t>
            </a:r>
            <a:r>
              <a:rPr lang="en-US" sz="1600" b="1" dirty="0">
                <a:latin typeface="Comic Sans MS" pitchFamily="66" charset="0"/>
              </a:rPr>
              <a:t> +  55a</a:t>
            </a:r>
            <a:r>
              <a:rPr lang="en-US" sz="1600" b="1" baseline="-25000" dirty="0">
                <a:latin typeface="Comic Sans MS" pitchFamily="66" charset="0"/>
              </a:rPr>
              <a:t>2</a:t>
            </a:r>
            <a:r>
              <a:rPr lang="en-US" sz="1600" b="1" dirty="0">
                <a:latin typeface="Comic Sans MS" pitchFamily="66" charset="0"/>
              </a:rPr>
              <a:t> + </a:t>
            </a:r>
            <a:r>
              <a:rPr lang="id-ID" sz="1600" b="1" dirty="0" smtClean="0">
                <a:latin typeface="Comic Sans MS" pitchFamily="66" charset="0"/>
              </a:rPr>
              <a:t>225</a:t>
            </a:r>
            <a:r>
              <a:rPr lang="en-US" sz="1600" b="1" dirty="0" smtClean="0">
                <a:latin typeface="Comic Sans MS" pitchFamily="66" charset="0"/>
              </a:rPr>
              <a:t>a</a:t>
            </a:r>
            <a:r>
              <a:rPr lang="en-US" sz="1600" b="1" baseline="-25000" dirty="0" smtClean="0">
                <a:latin typeface="Comic Sans MS" pitchFamily="66" charset="0"/>
              </a:rPr>
              <a:t>3</a:t>
            </a:r>
            <a:r>
              <a:rPr lang="en-US" sz="1600" b="1" dirty="0" smtClean="0">
                <a:latin typeface="Comic Sans MS" pitchFamily="66" charset="0"/>
              </a:rPr>
              <a:t> </a:t>
            </a:r>
            <a:r>
              <a:rPr lang="en-US" sz="1600" b="1" dirty="0">
                <a:latin typeface="Comic Sans MS" pitchFamily="66" charset="0"/>
              </a:rPr>
              <a:t>=   585,6				a</a:t>
            </a:r>
            <a:r>
              <a:rPr lang="en-US" sz="1600" b="1" baseline="-25000" dirty="0">
                <a:latin typeface="Comic Sans MS" pitchFamily="66" charset="0"/>
              </a:rPr>
              <a:t>1</a:t>
            </a:r>
            <a:r>
              <a:rPr lang="en-US" sz="1600" b="1" dirty="0">
                <a:latin typeface="Comic Sans MS" pitchFamily="66" charset="0"/>
              </a:rPr>
              <a:t> = </a:t>
            </a:r>
            <a:r>
              <a:rPr lang="id-ID" sz="1600" b="1" dirty="0" smtClean="0">
                <a:latin typeface="Comic Sans MS" pitchFamily="66" charset="0"/>
              </a:rPr>
              <a:t>2,35929</a:t>
            </a:r>
            <a:endParaRPr lang="en-US" sz="1600" b="1" dirty="0">
              <a:latin typeface="Comic Sans MS" pitchFamily="66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>
                <a:latin typeface="Comic Sans MS" pitchFamily="66" charset="0"/>
              </a:rPr>
              <a:t>55a</a:t>
            </a:r>
            <a:r>
              <a:rPr lang="en-US" sz="1600" b="1" baseline="-25000" dirty="0">
                <a:latin typeface="Comic Sans MS" pitchFamily="66" charset="0"/>
              </a:rPr>
              <a:t>0</a:t>
            </a:r>
            <a:r>
              <a:rPr lang="en-US" sz="1600" b="1" dirty="0">
                <a:latin typeface="Comic Sans MS" pitchFamily="66" charset="0"/>
              </a:rPr>
              <a:t> + </a:t>
            </a:r>
            <a:r>
              <a:rPr lang="id-ID" sz="1600" b="1" smtClean="0">
                <a:latin typeface="Comic Sans MS" pitchFamily="66" charset="0"/>
              </a:rPr>
              <a:t>225</a:t>
            </a:r>
            <a:r>
              <a:rPr lang="en-US" sz="1600" b="1" smtClean="0">
                <a:latin typeface="Comic Sans MS" pitchFamily="66" charset="0"/>
              </a:rPr>
              <a:t>a</a:t>
            </a:r>
            <a:r>
              <a:rPr lang="en-US" sz="1600" b="1" baseline="-25000" smtClean="0">
                <a:latin typeface="Comic Sans MS" pitchFamily="66" charset="0"/>
              </a:rPr>
              <a:t>2</a:t>
            </a:r>
            <a:r>
              <a:rPr lang="en-US" sz="1600" b="1" smtClean="0">
                <a:latin typeface="Comic Sans MS" pitchFamily="66" charset="0"/>
              </a:rPr>
              <a:t> </a:t>
            </a:r>
            <a:r>
              <a:rPr lang="en-US" sz="1600" b="1" dirty="0">
                <a:latin typeface="Comic Sans MS" pitchFamily="66" charset="0"/>
              </a:rPr>
              <a:t>+ 979a</a:t>
            </a:r>
            <a:r>
              <a:rPr lang="en-US" sz="1600" b="1" baseline="-25000" dirty="0">
                <a:latin typeface="Comic Sans MS" pitchFamily="66" charset="0"/>
              </a:rPr>
              <a:t>3</a:t>
            </a:r>
            <a:r>
              <a:rPr lang="en-US" sz="1600" b="1" dirty="0">
                <a:latin typeface="Comic Sans MS" pitchFamily="66" charset="0"/>
              </a:rPr>
              <a:t> = 2488,8				a</a:t>
            </a:r>
            <a:r>
              <a:rPr lang="en-US" sz="1600" b="1" baseline="-25000" dirty="0">
                <a:latin typeface="Comic Sans MS" pitchFamily="66" charset="0"/>
              </a:rPr>
              <a:t>0</a:t>
            </a:r>
            <a:r>
              <a:rPr lang="en-US" sz="1600" b="1" dirty="0">
                <a:latin typeface="Comic Sans MS" pitchFamily="66" charset="0"/>
              </a:rPr>
              <a:t> = </a:t>
            </a:r>
            <a:r>
              <a:rPr lang="id-ID" sz="1600" b="1" dirty="0" smtClean="0">
                <a:latin typeface="Comic Sans MS" pitchFamily="66" charset="0"/>
              </a:rPr>
              <a:t>2,47857</a:t>
            </a:r>
            <a:endParaRPr lang="en-US" sz="1600" b="1" dirty="0">
              <a:latin typeface="Comic Sans MS" pitchFamily="66" charset="0"/>
            </a:endParaRPr>
          </a:p>
          <a:p>
            <a:pPr>
              <a:spcBef>
                <a:spcPct val="20000"/>
              </a:spcBef>
            </a:pPr>
            <a:endParaRPr lang="en-US" sz="1600" b="1" dirty="0">
              <a:latin typeface="Comic Sans MS" pitchFamily="66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 err="1">
                <a:latin typeface="Comic Sans MS" pitchFamily="66" charset="0"/>
              </a:rPr>
              <a:t>Jadi</a:t>
            </a:r>
            <a:r>
              <a:rPr lang="en-US" sz="1600" b="1" dirty="0">
                <a:latin typeface="Comic Sans MS" pitchFamily="66" charset="0"/>
              </a:rPr>
              <a:t> </a:t>
            </a:r>
            <a:r>
              <a:rPr lang="en-US" sz="1600" b="1" dirty="0" err="1">
                <a:latin typeface="Comic Sans MS" pitchFamily="66" charset="0"/>
              </a:rPr>
              <a:t>persamaan</a:t>
            </a:r>
            <a:r>
              <a:rPr lang="en-US" sz="1600" b="1" dirty="0">
                <a:latin typeface="Comic Sans MS" pitchFamily="66" charset="0"/>
              </a:rPr>
              <a:t> </a:t>
            </a:r>
            <a:r>
              <a:rPr lang="en-US" sz="1600" b="1" dirty="0" err="1">
                <a:latin typeface="Comic Sans MS" pitchFamily="66" charset="0"/>
              </a:rPr>
              <a:t>kurva</a:t>
            </a:r>
            <a:r>
              <a:rPr lang="en-US" sz="1600" b="1" dirty="0">
                <a:latin typeface="Comic Sans MS" pitchFamily="66" charset="0"/>
              </a:rPr>
              <a:t> yang </a:t>
            </a:r>
            <a:r>
              <a:rPr lang="en-US" sz="1600" b="1" dirty="0" err="1">
                <a:latin typeface="Comic Sans MS" pitchFamily="66" charset="0"/>
              </a:rPr>
              <a:t>dicari</a:t>
            </a:r>
            <a:r>
              <a:rPr lang="en-US" sz="1600" b="1" dirty="0">
                <a:latin typeface="Comic Sans MS" pitchFamily="66" charset="0"/>
              </a:rPr>
              <a:t> </a:t>
            </a:r>
            <a:r>
              <a:rPr lang="en-US" sz="1600" b="1" dirty="0" err="1">
                <a:latin typeface="Comic Sans MS" pitchFamily="66" charset="0"/>
              </a:rPr>
              <a:t>adalah</a:t>
            </a:r>
            <a:r>
              <a:rPr lang="en-US" sz="1600" b="1" dirty="0">
                <a:latin typeface="Comic Sans MS" pitchFamily="66" charset="0"/>
              </a:rPr>
              <a:t> :</a:t>
            </a:r>
          </a:p>
          <a:p>
            <a:pPr>
              <a:spcBef>
                <a:spcPct val="20000"/>
              </a:spcBef>
            </a:pPr>
            <a:endParaRPr lang="en-US" sz="1600" b="1" dirty="0">
              <a:latin typeface="Comic Sans MS" pitchFamily="66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>
                <a:latin typeface="Comic Sans MS" pitchFamily="66" charset="0"/>
              </a:rPr>
              <a:t>		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y = </a:t>
            </a:r>
            <a:r>
              <a:rPr lang="id-ID" sz="1600" b="1" dirty="0">
                <a:solidFill>
                  <a:schemeClr val="accent2"/>
                </a:solidFill>
                <a:latin typeface="Comic Sans MS" pitchFamily="66" charset="0"/>
              </a:rPr>
              <a:t>2,47857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id-ID" sz="1600" b="1" dirty="0">
                <a:solidFill>
                  <a:schemeClr val="accent2"/>
                </a:solidFill>
                <a:latin typeface="Comic Sans MS" pitchFamily="66" charset="0"/>
              </a:rPr>
              <a:t>+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id-ID" sz="1600" b="1" dirty="0">
                <a:solidFill>
                  <a:schemeClr val="accent2"/>
                </a:solidFill>
                <a:latin typeface="Comic Sans MS" pitchFamily="66" charset="0"/>
              </a:rPr>
              <a:t>2,35929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x + </a:t>
            </a:r>
            <a:r>
              <a:rPr lang="id-ID" sz="1600" b="1" dirty="0">
                <a:solidFill>
                  <a:schemeClr val="accent2"/>
                </a:solidFill>
                <a:latin typeface="Comic Sans MS" pitchFamily="66" charset="0"/>
              </a:rPr>
              <a:t>1,86071 </a:t>
            </a:r>
            <a:r>
              <a:rPr lang="en-US" sz="1600" b="1" dirty="0">
                <a:solidFill>
                  <a:schemeClr val="accent2"/>
                </a:solidFill>
                <a:latin typeface="Comic Sans MS" pitchFamily="66" charset="0"/>
              </a:rPr>
              <a:t>x</a:t>
            </a:r>
            <a:r>
              <a:rPr lang="en-US" sz="1600" b="1" baseline="30000" dirty="0">
                <a:solidFill>
                  <a:schemeClr val="accent2"/>
                </a:solidFill>
                <a:latin typeface="Comic Sans MS" pitchFamily="66" charset="0"/>
              </a:rPr>
              <a:t>2</a:t>
            </a:r>
          </a:p>
          <a:p>
            <a:pPr>
              <a:spcBef>
                <a:spcPct val="20000"/>
              </a:spcBef>
            </a:pPr>
            <a:endParaRPr lang="en-US" sz="1600" b="1" dirty="0">
              <a:latin typeface="Comic Sans MS" pitchFamily="66" charset="0"/>
            </a:endParaRPr>
          </a:p>
        </p:txBody>
      </p:sp>
      <p:graphicFrame>
        <p:nvGraphicFramePr>
          <p:cNvPr id="171148" name="Group 140"/>
          <p:cNvGraphicFramePr>
            <a:graphicFrameLocks noGrp="1"/>
          </p:cNvGraphicFramePr>
          <p:nvPr>
            <p:ph idx="1"/>
          </p:nvPr>
        </p:nvGraphicFramePr>
        <p:xfrm>
          <a:off x="762000" y="838200"/>
          <a:ext cx="7696200" cy="2468880"/>
        </p:xfrm>
        <a:graphic>
          <a:graphicData uri="http://schemas.openxmlformats.org/drawingml/2006/table">
            <a:tbl>
              <a:tblPr/>
              <a:tblGrid>
                <a:gridCol w="533400"/>
                <a:gridCol w="762000"/>
                <a:gridCol w="838200"/>
                <a:gridCol w="838200"/>
                <a:gridCol w="838200"/>
                <a:gridCol w="1295400"/>
                <a:gridCol w="1295400"/>
                <a:gridCol w="12954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sz="16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n-US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2,1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7,7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7,7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7,7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13,6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27,2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54,4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27,2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81,6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244,8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40,9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163,6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654,4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61,1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305,5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1527,5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∑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152,6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225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585,6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2488,8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3883" name="AutoShape 139"/>
          <p:cNvSpPr>
            <a:spLocks noChangeArrowheads="1"/>
          </p:cNvSpPr>
          <p:nvPr/>
        </p:nvSpPr>
        <p:spPr bwMode="auto">
          <a:xfrm>
            <a:off x="3810000" y="3962400"/>
            <a:ext cx="2514600" cy="609600"/>
          </a:xfrm>
          <a:prstGeom prst="rightArrow">
            <a:avLst>
              <a:gd name="adj1" fmla="val 50000"/>
              <a:gd name="adj2" fmla="val 103125"/>
            </a:avLst>
          </a:prstGeom>
          <a:solidFill>
            <a:srgbClr val="FCF60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3884" name="AutoShape 141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4400" y="152400"/>
            <a:ext cx="381000" cy="304800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B1379-C657-4B88-BA90-F89FE09F6D09}" type="slidenum">
              <a:rPr lang="en-US"/>
              <a:pPr/>
              <a:t>34</a:t>
            </a:fld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1409700"/>
            <a:ext cx="77533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995558-DD57-4434-BC07-1C2C635C0155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8915400" cy="6096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Regresi Polynomial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(3)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3048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 n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2	  …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	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a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0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	 ∑y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</a:p>
          <a:p>
            <a:pPr marL="0" indent="0" eaLnBrk="1" hangingPunct="1">
              <a:buFontTx/>
              <a:buNone/>
            </a:pPr>
            <a:endParaRPr lang="en-US" sz="1800" b="1" baseline="-25000" smtClean="0">
              <a:solidFill>
                <a:srgbClr val="FF0000"/>
              </a:solidFill>
              <a:latin typeface="Comic Sans MS" pitchFamily="66" charset="0"/>
            </a:endParaRPr>
          </a:p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3	  …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r+1	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a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1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</a:p>
          <a:p>
            <a:pPr marL="0" indent="0" eaLnBrk="1" hangingPunct="1">
              <a:buFontTx/>
              <a:buNone/>
            </a:pPr>
            <a:endParaRPr lang="en-US" sz="1800" b="1" baseline="-25000" smtClean="0">
              <a:solidFill>
                <a:srgbClr val="FF0000"/>
              </a:solidFill>
              <a:latin typeface="Comic Sans MS" pitchFamily="66" charset="0"/>
            </a:endParaRPr>
          </a:p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3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4	  …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r+2	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a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=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</a:p>
          <a:p>
            <a:pPr marL="0" indent="0" eaLnBrk="1" hangingPunct="1">
              <a:buFontTx/>
              <a:buNone/>
            </a:pPr>
            <a:endParaRPr lang="en-US" sz="1800" b="1" baseline="-25000" smtClean="0">
              <a:solidFill>
                <a:srgbClr val="FF0000"/>
              </a:solidFill>
              <a:latin typeface="Comic Sans MS" pitchFamily="66" charset="0"/>
            </a:endParaRPr>
          </a:p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 .	  .	   .		  .		 .		   .</a:t>
            </a:r>
          </a:p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 .	  .	   .		  .		 .		   .</a:t>
            </a:r>
          </a:p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 .	  .	   .		  .		 .		   .</a:t>
            </a:r>
          </a:p>
          <a:p>
            <a:pPr marL="0" indent="0" eaLnBrk="1" hangingPunct="1">
              <a:buFontTx/>
              <a:buNone/>
            </a:pP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 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r+1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r+2	  …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r+r		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a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r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		 ∑x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sz="1800" b="1" baseline="30000" smtClean="0">
                <a:solidFill>
                  <a:srgbClr val="FF0000"/>
                </a:solidFill>
                <a:latin typeface="Comic Sans MS" pitchFamily="66" charset="0"/>
              </a:rPr>
              <a:t>r</a:t>
            </a:r>
            <a:r>
              <a:rPr lang="en-US" sz="1800" b="1" smtClean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US" sz="1800" b="1" baseline="-25000" smtClean="0">
                <a:solidFill>
                  <a:srgbClr val="FF0000"/>
                </a:solidFill>
                <a:latin typeface="Comic Sans MS" pitchFamily="66" charset="0"/>
              </a:rPr>
              <a:t>i</a:t>
            </a:r>
            <a:endParaRPr lang="en-US" sz="1800" b="1" baseline="3000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751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31752" name="AutoShape 9"/>
          <p:cNvSpPr>
            <a:spLocks/>
          </p:cNvSpPr>
          <p:nvPr/>
        </p:nvSpPr>
        <p:spPr bwMode="auto">
          <a:xfrm>
            <a:off x="304800" y="1295400"/>
            <a:ext cx="228600" cy="3276600"/>
          </a:xfrm>
          <a:prstGeom prst="leftBracket">
            <a:avLst>
              <a:gd name="adj" fmla="val 119444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1753" name="AutoShape 10"/>
          <p:cNvSpPr>
            <a:spLocks/>
          </p:cNvSpPr>
          <p:nvPr/>
        </p:nvSpPr>
        <p:spPr bwMode="auto">
          <a:xfrm>
            <a:off x="5562600" y="1295400"/>
            <a:ext cx="228600" cy="32004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1754" name="AutoShape 11"/>
          <p:cNvSpPr>
            <a:spLocks/>
          </p:cNvSpPr>
          <p:nvPr/>
        </p:nvSpPr>
        <p:spPr bwMode="auto">
          <a:xfrm>
            <a:off x="7467600" y="1219200"/>
            <a:ext cx="228600" cy="3200400"/>
          </a:xfrm>
          <a:prstGeom prst="leftBracket">
            <a:avLst>
              <a:gd name="adj" fmla="val 1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1755" name="AutoShape 12"/>
          <p:cNvSpPr>
            <a:spLocks/>
          </p:cNvSpPr>
          <p:nvPr/>
        </p:nvSpPr>
        <p:spPr bwMode="auto">
          <a:xfrm>
            <a:off x="4724400" y="1295400"/>
            <a:ext cx="228600" cy="3200400"/>
          </a:xfrm>
          <a:prstGeom prst="rightBracket">
            <a:avLst>
              <a:gd name="adj" fmla="val 1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1756" name="AutoShape 13"/>
          <p:cNvSpPr>
            <a:spLocks/>
          </p:cNvSpPr>
          <p:nvPr/>
        </p:nvSpPr>
        <p:spPr bwMode="auto">
          <a:xfrm>
            <a:off x="6248400" y="1295400"/>
            <a:ext cx="228600" cy="3200400"/>
          </a:xfrm>
          <a:prstGeom prst="rightBracket">
            <a:avLst>
              <a:gd name="adj" fmla="val 1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1757" name="AutoShape 14"/>
          <p:cNvSpPr>
            <a:spLocks/>
          </p:cNvSpPr>
          <p:nvPr/>
        </p:nvSpPr>
        <p:spPr bwMode="auto">
          <a:xfrm>
            <a:off x="8534400" y="1219200"/>
            <a:ext cx="228600" cy="3200400"/>
          </a:xfrm>
          <a:prstGeom prst="rightBracket">
            <a:avLst>
              <a:gd name="adj" fmla="val 1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1758" name="Rectangle 15"/>
          <p:cNvSpPr>
            <a:spLocks noChangeArrowheads="1"/>
          </p:cNvSpPr>
          <p:nvPr/>
        </p:nvSpPr>
        <p:spPr bwMode="auto">
          <a:xfrm>
            <a:off x="304800" y="48006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b="1">
                <a:solidFill>
                  <a:schemeClr val="accent2"/>
                </a:solidFill>
                <a:latin typeface="Comic Sans MS" pitchFamily="66" charset="0"/>
              </a:rPr>
              <a:t>Berarti kita bisa menyatakan himpunan persamaan turunan tersebut menjadi persamaan matriks AX = B. Dan selanjutnya kita dapat menggunakan metode eliminasi Gauss, Gauss-Jordan, dll untuk mencari nilai a</a:t>
            </a:r>
            <a:r>
              <a:rPr lang="en-US" b="1" baseline="-25000">
                <a:solidFill>
                  <a:schemeClr val="accent2"/>
                </a:solidFill>
                <a:latin typeface="Comic Sans MS" pitchFamily="66" charset="0"/>
              </a:rPr>
              <a:t>0</a:t>
            </a:r>
            <a:r>
              <a:rPr lang="en-US" b="1">
                <a:solidFill>
                  <a:schemeClr val="accent2"/>
                </a:solidFill>
                <a:latin typeface="Comic Sans MS" pitchFamily="66" charset="0"/>
              </a:rPr>
              <a:t>, a</a:t>
            </a:r>
            <a:r>
              <a:rPr lang="en-US" b="1" baseline="-25000">
                <a:solidFill>
                  <a:schemeClr val="accent2"/>
                </a:solidFill>
                <a:latin typeface="Comic Sans MS" pitchFamily="66" charset="0"/>
              </a:rPr>
              <a:t>1</a:t>
            </a:r>
            <a:r>
              <a:rPr lang="en-US" b="1">
                <a:solidFill>
                  <a:schemeClr val="accent2"/>
                </a:solidFill>
                <a:latin typeface="Comic Sans MS" pitchFamily="66" charset="0"/>
              </a:rPr>
              <a:t>, …, a</a:t>
            </a:r>
            <a:r>
              <a:rPr lang="en-US" b="1" baseline="-25000">
                <a:solidFill>
                  <a:schemeClr val="accent2"/>
                </a:solidFill>
                <a:latin typeface="Comic Sans MS" pitchFamily="66" charset="0"/>
              </a:rPr>
              <a:t>r</a:t>
            </a:r>
            <a:r>
              <a:rPr lang="en-US" b="1">
                <a:solidFill>
                  <a:schemeClr val="accent2"/>
                </a:solidFill>
                <a:latin typeface="Comic Sans MS" pitchFamily="66" charset="0"/>
              </a:rPr>
              <a:t>.</a:t>
            </a:r>
            <a:endParaRPr lang="en-US" b="1" baseline="30000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78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73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380288" cy="685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4811-016B-47AB-949E-53C6B9369B34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</a:t>
            </a:r>
            <a:r>
              <a:rPr lang="id-ID" sz="4000" dirty="0" smtClean="0"/>
              <a:t/>
            </a:r>
            <a:br>
              <a:rPr lang="id-ID" sz="4000" dirty="0" smtClean="0"/>
            </a:br>
            <a:endParaRPr lang="en-US" sz="3200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4800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d-ID" sz="2000" dirty="0" smtClean="0"/>
              <a:t>Buatlah </a:t>
            </a:r>
            <a:r>
              <a:rPr lang="id-ID" sz="2000" dirty="0" smtClean="0"/>
              <a:t>Contoh Soal Sendiri dan Jawab dengan menggunakan   : </a:t>
            </a:r>
          </a:p>
          <a:p>
            <a:pPr marL="457200" indent="-457200">
              <a:buNone/>
            </a:pPr>
            <a:r>
              <a:rPr lang="en-US" sz="2000" dirty="0" smtClean="0"/>
              <a:t>	</a:t>
            </a:r>
            <a:r>
              <a:rPr lang="id-ID" sz="2000" dirty="0" smtClean="0"/>
              <a:t>Regresi </a:t>
            </a:r>
            <a:r>
              <a:rPr lang="id-ID" sz="2000" dirty="0" smtClean="0"/>
              <a:t>Linier + Aplikasi regresi linier dan regresi </a:t>
            </a:r>
            <a:r>
              <a:rPr lang="id-ID" sz="2000" dirty="0" smtClean="0"/>
              <a:t>polinomial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 startAt="2"/>
            </a:pPr>
            <a:r>
              <a:rPr lang="id-ID" sz="2000" dirty="0" smtClean="0">
                <a:sym typeface="Wingdings" panose="05000000000000000000" pitchFamily="2" charset="2"/>
              </a:rPr>
              <a:t>Bentuk </a:t>
            </a:r>
            <a:r>
              <a:rPr lang="id-ID" sz="2000" dirty="0" smtClean="0">
                <a:sym typeface="Wingdings" panose="05000000000000000000" pitchFamily="2" charset="2"/>
              </a:rPr>
              <a:t>file  PPT + nama kelompok dan </a:t>
            </a:r>
            <a:r>
              <a:rPr lang="id-ID" sz="2000" dirty="0" smtClean="0">
                <a:sym typeface="Wingdings" panose="05000000000000000000" pitchFamily="2" charset="2"/>
              </a:rPr>
              <a:t>anggota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457200" indent="-457200">
              <a:buAutoNum type="arabicPeriod" startAt="2"/>
            </a:pPr>
            <a:r>
              <a:rPr lang="en-US" sz="2000" dirty="0" err="1" smtClean="0">
                <a:sym typeface="Wingdings" panose="05000000000000000000" pitchFamily="2" charset="2"/>
              </a:rPr>
              <a:t>Kumpulkan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elearning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d-ID" sz="2000" dirty="0" smtClean="0">
              <a:sym typeface="Wingdings" panose="05000000000000000000" pitchFamily="2" charset="2"/>
            </a:endParaRPr>
          </a:p>
          <a:p>
            <a:pPr>
              <a:buNone/>
            </a:pPr>
            <a:endParaRPr lang="id-ID" sz="2000" dirty="0" smtClean="0"/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0319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bilqis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484A2-9338-4449-A38A-1107F10D2CDA}" type="slidenum">
              <a:rPr lang="en-US"/>
              <a:pPr/>
              <a:t>4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Tujuan</a:t>
            </a:r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603500"/>
            <a:ext cx="8229600" cy="2519363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Persamaan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Pangkat 1</a:t>
            </a:r>
          </a:p>
          <a:p>
            <a:pPr lvl="1">
              <a:buNone/>
            </a:pPr>
            <a:r>
              <a:rPr lang="id-ID" dirty="0" smtClean="0"/>
              <a:t>Y = a</a:t>
            </a:r>
            <a:r>
              <a:rPr lang="id-ID" baseline="-25000" dirty="0" smtClean="0"/>
              <a:t>0</a:t>
            </a:r>
            <a:r>
              <a:rPr lang="id-ID" dirty="0" smtClean="0"/>
              <a:t> + a</a:t>
            </a:r>
            <a:r>
              <a:rPr lang="id-ID" baseline="-25000" dirty="0" smtClean="0"/>
              <a:t>1</a:t>
            </a:r>
            <a:r>
              <a:rPr lang="id-ID" dirty="0" smtClean="0"/>
              <a:t> X</a:t>
            </a:r>
          </a:p>
          <a:p>
            <a:r>
              <a:rPr lang="id-ID" dirty="0" smtClean="0"/>
              <a:t>Pangkat 2</a:t>
            </a:r>
          </a:p>
          <a:p>
            <a:pPr marL="342900" lvl="1" indent="-342900">
              <a:buNone/>
            </a:pPr>
            <a:r>
              <a:rPr lang="id-ID" dirty="0" smtClean="0"/>
              <a:t>	Y = a</a:t>
            </a:r>
            <a:r>
              <a:rPr lang="id-ID" baseline="-25000" dirty="0" smtClean="0"/>
              <a:t>0</a:t>
            </a:r>
            <a:r>
              <a:rPr lang="id-ID" dirty="0" smtClean="0"/>
              <a:t> + a</a:t>
            </a:r>
            <a:r>
              <a:rPr lang="id-ID" baseline="-25000" dirty="0" smtClean="0"/>
              <a:t>1</a:t>
            </a:r>
            <a:r>
              <a:rPr lang="id-ID" dirty="0" smtClean="0"/>
              <a:t> X + a</a:t>
            </a:r>
            <a:r>
              <a:rPr lang="id-ID" baseline="-25000" dirty="0" smtClean="0"/>
              <a:t>2</a:t>
            </a:r>
            <a:r>
              <a:rPr lang="id-ID" dirty="0" smtClean="0"/>
              <a:t> X</a:t>
            </a:r>
            <a:r>
              <a:rPr lang="id-ID" baseline="30000" dirty="0" smtClean="0"/>
              <a:t>2</a:t>
            </a:r>
          </a:p>
          <a:p>
            <a:r>
              <a:rPr lang="id-ID" dirty="0" smtClean="0"/>
              <a:t>Pangkat 3</a:t>
            </a:r>
          </a:p>
          <a:p>
            <a:pPr lvl="1">
              <a:buNone/>
            </a:pPr>
            <a:r>
              <a:rPr lang="id-ID" dirty="0" smtClean="0"/>
              <a:t>Y = a</a:t>
            </a:r>
            <a:r>
              <a:rPr lang="id-ID" baseline="-25000" dirty="0" smtClean="0"/>
              <a:t>0</a:t>
            </a:r>
            <a:r>
              <a:rPr lang="id-ID" dirty="0" smtClean="0"/>
              <a:t> + a</a:t>
            </a:r>
            <a:r>
              <a:rPr lang="id-ID" baseline="-25000" dirty="0" smtClean="0"/>
              <a:t>1</a:t>
            </a:r>
            <a:r>
              <a:rPr lang="id-ID" dirty="0" smtClean="0"/>
              <a:t> X + a</a:t>
            </a:r>
            <a:r>
              <a:rPr lang="id-ID" baseline="-25000" dirty="0" smtClean="0"/>
              <a:t>2</a:t>
            </a:r>
            <a:r>
              <a:rPr lang="id-ID" dirty="0" smtClean="0"/>
              <a:t> X</a:t>
            </a:r>
            <a:r>
              <a:rPr lang="id-ID" baseline="30000" dirty="0" smtClean="0"/>
              <a:t>2 </a:t>
            </a:r>
            <a:r>
              <a:rPr lang="id-ID" dirty="0" smtClean="0"/>
              <a:t>+a</a:t>
            </a:r>
            <a:r>
              <a:rPr lang="id-ID" baseline="-25000" dirty="0" smtClean="0"/>
              <a:t>3</a:t>
            </a:r>
            <a:r>
              <a:rPr lang="id-ID" dirty="0" smtClean="0"/>
              <a:t> X</a:t>
            </a:r>
            <a:r>
              <a:rPr lang="id-ID" baseline="30000" dirty="0" smtClean="0"/>
              <a:t>3  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Inf - ITS / 2009 - 2014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KomNum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A003D-8347-4951-9B9A-E8FA8855D0C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2C4424-BCEA-40F2-8F6B-821258A9A02B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8915400" cy="6096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Pencocokan Kurva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(1)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9906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00099"/>
                </a:solidFill>
                <a:latin typeface="Comic Sans MS" pitchFamily="66" charset="0"/>
              </a:rPr>
              <a:t>Seringkali data tersajikan dalam bentuk rangkaian nilai diskrit (deretan angka</a:t>
            </a:r>
            <a:r>
              <a:rPr lang="en-US" sz="2000" b="1" baseline="30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2000" b="1" smtClean="0">
                <a:solidFill>
                  <a:srgbClr val="000099"/>
                </a:solidFill>
                <a:latin typeface="Comic Sans MS" pitchFamily="66" charset="0"/>
              </a:rPr>
              <a:t> dalam urutan yang kontinu), tanpa disertai bentuk fungsi yang menghasilkan data tsb.</a:t>
            </a:r>
          </a:p>
        </p:txBody>
      </p:sp>
      <p:sp>
        <p:nvSpPr>
          <p:cNvPr id="9223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9224" name="Rectangle 7"/>
          <p:cNvSpPr>
            <a:spLocks noChangeArrowheads="1"/>
          </p:cNvSpPr>
          <p:nvPr/>
        </p:nvSpPr>
        <p:spPr bwMode="auto">
          <a:xfrm>
            <a:off x="152400" y="2438400"/>
            <a:ext cx="8839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1">
                <a:solidFill>
                  <a:srgbClr val="008000"/>
                </a:solidFill>
                <a:latin typeface="Comic Sans MS" pitchFamily="66" charset="0"/>
              </a:rPr>
              <a:t>Dalam kasus di atas, kita dapat men-”generate” fungsi sederhana untuk mengaproksimasi bentuk fungsi sebenarnya dengan memanfaatkan rangkaian data yang ada.</a:t>
            </a:r>
          </a:p>
        </p:txBody>
      </p:sp>
      <p:sp>
        <p:nvSpPr>
          <p:cNvPr id="9225" name="Rectangle 8"/>
          <p:cNvSpPr>
            <a:spLocks noChangeArrowheads="1"/>
          </p:cNvSpPr>
          <p:nvPr/>
        </p:nvSpPr>
        <p:spPr bwMode="auto">
          <a:xfrm>
            <a:off x="152400" y="3886200"/>
            <a:ext cx="8839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1">
                <a:solidFill>
                  <a:srgbClr val="660066"/>
                </a:solidFill>
                <a:latin typeface="Comic Sans MS" pitchFamily="66" charset="0"/>
              </a:rPr>
              <a:t>Mengapa bentuk fungsi begitu penting bagi kita?...</a:t>
            </a:r>
          </a:p>
          <a:p>
            <a:pPr algn="ctr">
              <a:spcBef>
                <a:spcPct val="20000"/>
              </a:spcBef>
            </a:pPr>
            <a:endParaRPr lang="en-US" sz="2000" b="1">
              <a:solidFill>
                <a:srgbClr val="660066"/>
              </a:solidFill>
              <a:latin typeface="Comic Sans MS" pitchFamily="66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b="1">
                <a:solidFill>
                  <a:srgbClr val="660066"/>
                </a:solidFill>
                <a:latin typeface="Comic Sans MS" pitchFamily="66" charset="0"/>
              </a:rPr>
              <a:t>Selain untuk memenuhi kebutuhan proses numeris, seperti integrasi atau mendapatkan solusi pendekatan dari persamaan differensial, seringkali kita harus menganalisa tren atau melakukan pengujian hipotesa terhadap nilai</a:t>
            </a:r>
            <a:r>
              <a:rPr lang="en-US" sz="2000" b="1" baseline="30000">
                <a:solidFill>
                  <a:srgbClr val="660066"/>
                </a:solidFill>
                <a:latin typeface="Comic Sans MS" pitchFamily="66" charset="0"/>
              </a:rPr>
              <a:t>2</a:t>
            </a:r>
            <a:r>
              <a:rPr lang="en-US" sz="2000" b="1">
                <a:solidFill>
                  <a:srgbClr val="660066"/>
                </a:solidFill>
                <a:latin typeface="Comic Sans MS" pitchFamily="66" charset="0"/>
              </a:rPr>
              <a:t> diskrit yang dihasilkan oleh fungsi tsb.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DF49CA-5879-45EA-8A01-4762D8FE817F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8915400" cy="6096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Pencocokan Kurva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(2)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39200" cy="6858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00099"/>
                </a:solidFill>
                <a:latin typeface="Comic Sans MS" pitchFamily="66" charset="0"/>
              </a:rPr>
              <a:t> Terhadap keberadaan rangkaian data diskrit yang tidak diketahui fungsi asalnya, terdapat 2 hal yang dapat dilakukan :</a:t>
            </a:r>
          </a:p>
        </p:txBody>
      </p:sp>
      <p:sp>
        <p:nvSpPr>
          <p:cNvPr id="10247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10248" name="Rectangle 5"/>
          <p:cNvSpPr>
            <a:spLocks noChangeArrowheads="1"/>
          </p:cNvSpPr>
          <p:nvPr/>
        </p:nvSpPr>
        <p:spPr bwMode="auto">
          <a:xfrm>
            <a:off x="152400" y="25908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1" i="1">
                <a:solidFill>
                  <a:srgbClr val="008000"/>
                </a:solidFill>
                <a:latin typeface="Comic Sans MS" pitchFamily="66" charset="0"/>
              </a:rPr>
              <a:t>Pertama</a:t>
            </a:r>
            <a:r>
              <a:rPr lang="en-US" sz="2000" b="1">
                <a:solidFill>
                  <a:srgbClr val="008000"/>
                </a:solidFill>
                <a:latin typeface="Comic Sans MS" pitchFamily="66" charset="0"/>
              </a:rPr>
              <a:t>, berusaha mencari bentuk kurva (fungsi) yang mewakili rangkaian data diskrit tersebut.</a:t>
            </a:r>
          </a:p>
        </p:txBody>
      </p:sp>
      <p:sp>
        <p:nvSpPr>
          <p:cNvPr id="10249" name="Rectangle 6"/>
          <p:cNvSpPr>
            <a:spLocks noChangeArrowheads="1"/>
          </p:cNvSpPr>
          <p:nvPr/>
        </p:nvSpPr>
        <p:spPr bwMode="auto">
          <a:xfrm>
            <a:off x="152400" y="38100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1" i="1">
                <a:solidFill>
                  <a:srgbClr val="660066"/>
                </a:solidFill>
                <a:latin typeface="Comic Sans MS" pitchFamily="66" charset="0"/>
              </a:rPr>
              <a:t>Kedua</a:t>
            </a:r>
            <a:r>
              <a:rPr lang="en-US" sz="2000" b="1">
                <a:solidFill>
                  <a:srgbClr val="660066"/>
                </a:solidFill>
                <a:latin typeface="Comic Sans MS" pitchFamily="66" charset="0"/>
              </a:rPr>
              <a:t>, berusaha meng-estimasi/memperkirakan nilai data pada titik</a:t>
            </a:r>
            <a:r>
              <a:rPr lang="en-US" sz="2000" b="1" baseline="30000">
                <a:solidFill>
                  <a:srgbClr val="660066"/>
                </a:solidFill>
                <a:latin typeface="Comic Sans MS" pitchFamily="66" charset="0"/>
              </a:rPr>
              <a:t>2</a:t>
            </a:r>
            <a:r>
              <a:rPr lang="en-US" sz="2000" b="1">
                <a:solidFill>
                  <a:srgbClr val="660066"/>
                </a:solidFill>
                <a:latin typeface="Comic Sans MS" pitchFamily="66" charset="0"/>
              </a:rPr>
              <a:t> yang belum diketahui.</a:t>
            </a:r>
          </a:p>
        </p:txBody>
      </p:sp>
      <p:sp>
        <p:nvSpPr>
          <p:cNvPr id="10250" name="Rectangle 7"/>
          <p:cNvSpPr>
            <a:spLocks noChangeArrowheads="1"/>
          </p:cNvSpPr>
          <p:nvPr/>
        </p:nvSpPr>
        <p:spPr bwMode="auto">
          <a:xfrm>
            <a:off x="152400" y="51816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Keduanya dikenal sebagai teknik </a:t>
            </a:r>
            <a:r>
              <a:rPr lang="en-US" sz="2000" b="1" u="sng">
                <a:solidFill>
                  <a:srgbClr val="FF0000"/>
                </a:solidFill>
                <a:latin typeface="Comic Sans MS" pitchFamily="66" charset="0"/>
              </a:rPr>
              <a:t>Pencocokan Kurva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 (</a:t>
            </a:r>
            <a:r>
              <a:rPr lang="en-US" sz="2000" b="1" i="1">
                <a:solidFill>
                  <a:srgbClr val="FF0000"/>
                </a:solidFill>
                <a:latin typeface="Comic Sans MS" pitchFamily="66" charset="0"/>
              </a:rPr>
              <a:t>curve fitting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1028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102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ADBE74-9C66-4A1E-B8B1-D3E936CC0C1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8229600" cy="6096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Pencocokan Kurva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(3)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62000"/>
            <a:ext cx="8839200" cy="685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b="1" smtClean="0">
                <a:solidFill>
                  <a:srgbClr val="000099"/>
                </a:solidFill>
                <a:latin typeface="Comic Sans MS" pitchFamily="66" charset="0"/>
              </a:rPr>
              <a:t>Pendekatan</a:t>
            </a:r>
            <a:r>
              <a:rPr lang="en-US" sz="2000" b="1" baseline="30000" smtClean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2000" b="1" smtClean="0">
                <a:solidFill>
                  <a:srgbClr val="000099"/>
                </a:solidFill>
                <a:latin typeface="Comic Sans MS" pitchFamily="66" charset="0"/>
              </a:rPr>
              <a:t> yang lazim digunakan untuk melakukan Pencocokan Kurva antara lain adalah : </a:t>
            </a:r>
          </a:p>
        </p:txBody>
      </p:sp>
      <p:sp>
        <p:nvSpPr>
          <p:cNvPr id="1032" name="Line 4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1033" name="Rectangle 5"/>
          <p:cNvSpPr>
            <a:spLocks noChangeArrowheads="1"/>
          </p:cNvSpPr>
          <p:nvPr/>
        </p:nvSpPr>
        <p:spPr bwMode="auto">
          <a:xfrm>
            <a:off x="228600" y="1752600"/>
            <a:ext cx="8915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>
                <a:solidFill>
                  <a:srgbClr val="FF0000"/>
                </a:solidFill>
                <a:latin typeface="Comic Sans MS" pitchFamily="66" charset="0"/>
              </a:rPr>
              <a:t>Regresi</a:t>
            </a:r>
            <a:r>
              <a:rPr lang="en-US" sz="2400" b="1">
                <a:latin typeface="Comic Sans MS" pitchFamily="66" charset="0"/>
              </a:rPr>
              <a:t> Kuadrat Terkecil (</a:t>
            </a:r>
            <a:r>
              <a:rPr lang="en-US" sz="2400" b="1" i="1">
                <a:latin typeface="Comic Sans MS" pitchFamily="66" charset="0"/>
              </a:rPr>
              <a:t>least-square regresion</a:t>
            </a:r>
            <a:r>
              <a:rPr lang="en-US" sz="2400" b="1">
                <a:latin typeface="Comic Sans MS" pitchFamily="66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sz="2000" b="1">
                <a:solidFill>
                  <a:srgbClr val="008000"/>
                </a:solidFill>
                <a:latin typeface="Comic Sans MS" pitchFamily="66" charset="0"/>
              </a:rPr>
              <a:t>Metode ini digunakan apabila data yang tersaji memiliki tingkat kesalahan berarti (akurasi rendah). Anda hanya perlu membuat sebuah garis lurus yang merepresentasikan tren umum dari data</a:t>
            </a:r>
            <a:r>
              <a:rPr lang="en-US" sz="2000" b="1" baseline="30000">
                <a:solidFill>
                  <a:srgbClr val="008000"/>
                </a:solidFill>
                <a:latin typeface="Comic Sans MS" pitchFamily="66" charset="0"/>
              </a:rPr>
              <a:t>2</a:t>
            </a:r>
            <a:r>
              <a:rPr lang="en-US" sz="2000" b="1">
                <a:solidFill>
                  <a:srgbClr val="008000"/>
                </a:solidFill>
                <a:latin typeface="Comic Sans MS" pitchFamily="66" charset="0"/>
              </a:rPr>
              <a:t> tsb.</a:t>
            </a:r>
          </a:p>
        </p:txBody>
      </p:sp>
      <p:graphicFrame>
        <p:nvGraphicFramePr>
          <p:cNvPr id="1026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1219200" y="3589338"/>
          <a:ext cx="6477000" cy="2582862"/>
        </p:xfrm>
        <a:graphic>
          <a:graphicData uri="http://schemas.openxmlformats.org/presentationml/2006/ole">
            <p:oleObj spid="_x0000_s1036" name="Visio" r:id="rId3" imgW="3437382" imgH="137045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T. Inf - ITS / 2009 - 2014</a:t>
            </a:r>
          </a:p>
        </p:txBody>
      </p:sp>
      <p:sp>
        <p:nvSpPr>
          <p:cNvPr id="205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KomNum</a:t>
            </a:r>
          </a:p>
        </p:txBody>
      </p:sp>
      <p:sp>
        <p:nvSpPr>
          <p:cNvPr id="205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7C7969-F837-4288-A3ED-321D34CAE38A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8229600" cy="609600"/>
          </a:xfrm>
        </p:spPr>
        <p:txBody>
          <a:bodyPr/>
          <a:lstStyle/>
          <a:p>
            <a:pPr algn="l" eaLnBrk="1" hangingPunct="1"/>
            <a:r>
              <a:rPr lang="en-US" b="1" smtClean="0">
                <a:solidFill>
                  <a:schemeClr val="tx1"/>
                </a:solidFill>
                <a:latin typeface="Albert" pitchFamily="2" charset="0"/>
              </a:rPr>
              <a:t>Pencocokan Kurva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   </a:t>
            </a:r>
            <a:r>
              <a:rPr lang="en-US" sz="2000" b="1" smtClean="0">
                <a:solidFill>
                  <a:schemeClr val="bg2"/>
                </a:solidFill>
              </a:rPr>
              <a:t>(3)</a:t>
            </a:r>
            <a:r>
              <a:rPr lang="en-US" sz="1800" b="1" smtClean="0">
                <a:solidFill>
                  <a:schemeClr val="tx1"/>
                </a:solidFill>
                <a:latin typeface="Albert" pitchFamily="2" charset="0"/>
              </a:rPr>
              <a:t> </a:t>
            </a:r>
            <a:endParaRPr lang="en-US" sz="1800" b="1" smtClean="0">
              <a:solidFill>
                <a:srgbClr val="969696"/>
              </a:solidFill>
              <a:latin typeface="Arial Unicode MS" pitchFamily="34" charset="-128"/>
            </a:endParaRPr>
          </a:p>
        </p:txBody>
      </p:sp>
      <p:sp>
        <p:nvSpPr>
          <p:cNvPr id="2055" name="Line 4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571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056" name="Rectangle 5"/>
          <p:cNvSpPr>
            <a:spLocks noChangeArrowheads="1"/>
          </p:cNvSpPr>
          <p:nvPr/>
        </p:nvSpPr>
        <p:spPr bwMode="auto">
          <a:xfrm>
            <a:off x="152400" y="762000"/>
            <a:ext cx="8839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Interpolasi</a:t>
            </a:r>
          </a:p>
          <a:p>
            <a:pPr>
              <a:spcBef>
                <a:spcPct val="20000"/>
              </a:spcBef>
            </a:pPr>
            <a:r>
              <a:rPr lang="en-US" b="1">
                <a:solidFill>
                  <a:srgbClr val="008000"/>
                </a:solidFill>
                <a:latin typeface="Comic Sans MS" pitchFamily="66" charset="0"/>
              </a:rPr>
              <a:t>Jika tingkat ketelitian data yang disajikan lebih baik, maka metode Interpolasi dapat dipakai. Anda dapat menggunakan segmen</a:t>
            </a:r>
            <a:r>
              <a:rPr lang="en-US" b="1" baseline="30000">
                <a:solidFill>
                  <a:srgbClr val="008000"/>
                </a:solidFill>
                <a:latin typeface="Comic Sans MS" pitchFamily="66" charset="0"/>
              </a:rPr>
              <a:t>2</a:t>
            </a:r>
            <a:r>
              <a:rPr lang="en-US" b="1">
                <a:solidFill>
                  <a:srgbClr val="008000"/>
                </a:solidFill>
                <a:latin typeface="Comic Sans MS" pitchFamily="66" charset="0"/>
              </a:rPr>
              <a:t> garis lurus untuk menghubungkan titik</a:t>
            </a:r>
            <a:r>
              <a:rPr lang="en-US" b="1" baseline="30000">
                <a:solidFill>
                  <a:srgbClr val="008000"/>
                </a:solidFill>
                <a:latin typeface="Comic Sans MS" pitchFamily="66" charset="0"/>
              </a:rPr>
              <a:t>2</a:t>
            </a:r>
            <a:r>
              <a:rPr lang="en-US" b="1">
                <a:solidFill>
                  <a:srgbClr val="008000"/>
                </a:solidFill>
                <a:latin typeface="Comic Sans MS" pitchFamily="66" charset="0"/>
              </a:rPr>
              <a:t> data (interpolasi linier). Atau, dengan menggunakan kurva (interpolasi polynomial) untuk menghubungkan titik</a:t>
            </a:r>
            <a:r>
              <a:rPr lang="en-US" b="1" baseline="30000">
                <a:solidFill>
                  <a:srgbClr val="008000"/>
                </a:solidFill>
                <a:latin typeface="Comic Sans MS" pitchFamily="66" charset="0"/>
              </a:rPr>
              <a:t>2</a:t>
            </a:r>
            <a:r>
              <a:rPr lang="en-US" b="1">
                <a:solidFill>
                  <a:srgbClr val="008000"/>
                </a:solidFill>
                <a:latin typeface="Comic Sans MS" pitchFamily="66" charset="0"/>
              </a:rPr>
              <a:t> data.</a:t>
            </a:r>
          </a:p>
        </p:txBody>
      </p:sp>
      <p:graphicFrame>
        <p:nvGraphicFramePr>
          <p:cNvPr id="2050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990600" y="2590800"/>
          <a:ext cx="6705600" cy="2654300"/>
        </p:xfrm>
        <a:graphic>
          <a:graphicData uri="http://schemas.openxmlformats.org/presentationml/2006/ole">
            <p:oleObj spid="_x0000_s2060" name="Visio" r:id="rId3" imgW="3461766" imgH="1370457" progId="">
              <p:embed/>
            </p:oleObj>
          </a:graphicData>
        </a:graphic>
      </p:graphicFrame>
      <p:sp>
        <p:nvSpPr>
          <p:cNvPr id="2057" name="Rectangle 10"/>
          <p:cNvSpPr>
            <a:spLocks noChangeArrowheads="1"/>
          </p:cNvSpPr>
          <p:nvPr/>
        </p:nvSpPr>
        <p:spPr bwMode="auto">
          <a:xfrm>
            <a:off x="152400" y="53340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1">
                <a:solidFill>
                  <a:srgbClr val="660066"/>
                </a:solidFill>
                <a:latin typeface="Comic Sans MS" pitchFamily="66" charset="0"/>
              </a:rPr>
              <a:t>Analisis regresi menggunakan sedikit notasi dan perhitungan statistik. Ini artinya, ada sedikit yang perlu anda ingat kembali</a:t>
            </a:r>
            <a:r>
              <a:rPr lang="en-US" sz="2000" b="1">
                <a:solidFill>
                  <a:srgbClr val="660066"/>
                </a:solidFill>
                <a:latin typeface="Comic Sans MS" pitchFamily="66" charset="0"/>
                <a:sym typeface="Wingdings" pitchFamily="2" charset="2"/>
              </a:rPr>
              <a:t>…  </a:t>
            </a:r>
            <a:endParaRPr lang="en-US" sz="2000" b="1">
              <a:solidFill>
                <a:srgbClr val="660066"/>
              </a:solidFill>
              <a:latin typeface="Comic Sans MS" pitchFamily="66" charset="0"/>
            </a:endParaRPr>
          </a:p>
        </p:txBody>
      </p:sp>
      <p:sp>
        <p:nvSpPr>
          <p:cNvPr id="2058" name="AutoShape 11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77200" y="5715000"/>
            <a:ext cx="304800" cy="228600"/>
          </a:xfrm>
          <a:prstGeom prst="actionButtonForwardNex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6977</TotalTime>
  <Words>795</Words>
  <Application>Microsoft Office PowerPoint</Application>
  <PresentationFormat>On-screen Show (4:3)</PresentationFormat>
  <Paragraphs>236</Paragraphs>
  <Slides>39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Default Design</vt:lpstr>
      <vt:lpstr>Visio</vt:lpstr>
      <vt:lpstr>Pertemuan 6 Metnum  2017 Bilqis</vt:lpstr>
      <vt:lpstr>PENCOCOKAN KURVA: ANALISA REGRESI</vt:lpstr>
      <vt:lpstr>Materi Minggu Ini</vt:lpstr>
      <vt:lpstr>Tujuan</vt:lpstr>
      <vt:lpstr>Persamaan</vt:lpstr>
      <vt:lpstr>Pencocokan Kurva    (1) </vt:lpstr>
      <vt:lpstr>Pencocokan Kurva    (2) </vt:lpstr>
      <vt:lpstr>Pencocokan Kurva    (3) </vt:lpstr>
      <vt:lpstr>Pencocokan Kurva    (3) </vt:lpstr>
      <vt:lpstr>1. Regresi Linier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RKT untuk Kurva Non-Linier    (1) </vt:lpstr>
      <vt:lpstr>Slide 19</vt:lpstr>
      <vt:lpstr>Slide 20</vt:lpstr>
      <vt:lpstr>Contoh lain</vt:lpstr>
      <vt:lpstr>Jawab</vt:lpstr>
      <vt:lpstr>Contoh lain</vt:lpstr>
      <vt:lpstr>Jawab</vt:lpstr>
      <vt:lpstr>Slide 25</vt:lpstr>
      <vt:lpstr>Contoh lain</vt:lpstr>
      <vt:lpstr>Jawab</vt:lpstr>
      <vt:lpstr>Contoh lain</vt:lpstr>
      <vt:lpstr>Jawab</vt:lpstr>
      <vt:lpstr>Slide 30</vt:lpstr>
      <vt:lpstr>Regresi Polynomial    (4) </vt:lpstr>
      <vt:lpstr>Slide 32</vt:lpstr>
      <vt:lpstr>Regresi Polynomial    (5) </vt:lpstr>
      <vt:lpstr>Slide 34</vt:lpstr>
      <vt:lpstr>Regresi Polynomial    (3) </vt:lpstr>
      <vt:lpstr>Slide 36</vt:lpstr>
      <vt:lpstr>Slide 37</vt:lpstr>
      <vt:lpstr>Slide 38</vt:lpstr>
      <vt:lpstr>PR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METODE NUMERIK</dc:title>
  <dc:creator>Viktor</dc:creator>
  <cp:lastModifiedBy>user</cp:lastModifiedBy>
  <cp:revision>323</cp:revision>
  <dcterms:created xsi:type="dcterms:W3CDTF">2006-02-17T22:34:15Z</dcterms:created>
  <dcterms:modified xsi:type="dcterms:W3CDTF">2017-09-25T21:28:59Z</dcterms:modified>
</cp:coreProperties>
</file>